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797675" cy="9926638"/>
  <p:defaultTextStyle>
    <a:defPPr>
      <a:defRPr lang="es-E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340"/>
    <a:srgbClr val="CD00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1963" y="-145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7D71D-126B-4B36-A73C-3F69676F261B}" type="datetimeFigureOut">
              <a:rPr lang="es-ES" smtClean="0"/>
              <a:t>12/05/2022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CED86-1DCD-4EE1-AEEB-DA0AE096F4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9787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CED86-1DCD-4EE1-AEEB-DA0AE096F4C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5910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7EE0-08D0-460D-A487-84D03F6CD8CE}" type="datetimeFigureOut">
              <a:rPr lang="es-ES" smtClean="0"/>
              <a:t>12/05/2022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FE4F-323E-4AA5-8512-331B25570E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3292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7EE0-08D0-460D-A487-84D03F6CD8CE}" type="datetimeFigureOut">
              <a:rPr lang="es-ES" smtClean="0"/>
              <a:t>12/05/2022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FE4F-323E-4AA5-8512-331B25570E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21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7EE0-08D0-460D-A487-84D03F6CD8CE}" type="datetimeFigureOut">
              <a:rPr lang="es-ES" smtClean="0"/>
              <a:t>12/05/2022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FE4F-323E-4AA5-8512-331B25570E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5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7EE0-08D0-460D-A487-84D03F6CD8CE}" type="datetimeFigureOut">
              <a:rPr lang="es-ES" smtClean="0"/>
              <a:t>12/05/2022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FE4F-323E-4AA5-8512-331B25570E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950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7EE0-08D0-460D-A487-84D03F6CD8CE}" type="datetimeFigureOut">
              <a:rPr lang="es-ES" smtClean="0"/>
              <a:t>12/05/2022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FE4F-323E-4AA5-8512-331B25570E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094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7EE0-08D0-460D-A487-84D03F6CD8CE}" type="datetimeFigureOut">
              <a:rPr lang="es-ES" smtClean="0"/>
              <a:t>12/05/2022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FE4F-323E-4AA5-8512-331B25570E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27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7EE0-08D0-460D-A487-84D03F6CD8CE}" type="datetimeFigureOut">
              <a:rPr lang="es-ES" smtClean="0"/>
              <a:t>12/05/2022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FE4F-323E-4AA5-8512-331B25570E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268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7EE0-08D0-460D-A487-84D03F6CD8CE}" type="datetimeFigureOut">
              <a:rPr lang="es-ES" smtClean="0"/>
              <a:t>12/05/2022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FE4F-323E-4AA5-8512-331B25570E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12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7EE0-08D0-460D-A487-84D03F6CD8CE}" type="datetimeFigureOut">
              <a:rPr lang="es-ES" smtClean="0"/>
              <a:t>12/05/2022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FE4F-323E-4AA5-8512-331B25570E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497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7EE0-08D0-460D-A487-84D03F6CD8CE}" type="datetimeFigureOut">
              <a:rPr lang="es-ES" smtClean="0"/>
              <a:t>12/05/2022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FE4F-323E-4AA5-8512-331B25570E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18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7EE0-08D0-460D-A487-84D03F6CD8CE}" type="datetimeFigureOut">
              <a:rPr lang="es-ES" smtClean="0"/>
              <a:t>12/05/2022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2FE4F-323E-4AA5-8512-331B25570E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519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B7EE0-08D0-460D-A487-84D03F6CD8CE}" type="datetimeFigureOut">
              <a:rPr lang="es-ES" smtClean="0"/>
              <a:t>12/05/2022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2FE4F-323E-4AA5-8512-331B25570E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337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6.png"/><Relationship Id="rId1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hyperlink" Target="https://www.linkedin.com/school/15251325?pathWildcard=15251325" TargetMode="External"/><Relationship Id="rId12" Type="http://schemas.openxmlformats.org/officeDocument/2006/relationships/image" Target="../media/image5.png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hyperlink" Target="http://www.camaramadrid.es/stats_redes_sociales.php?id=2" TargetMode="External"/><Relationship Id="rId5" Type="http://schemas.openxmlformats.org/officeDocument/2006/relationships/hyperlink" Target="mailto:informacionife@camaramadrid.es" TargetMode="External"/><Relationship Id="rId15" Type="http://schemas.openxmlformats.org/officeDocument/2006/relationships/image" Target="../media/image8.jpeg"/><Relationship Id="rId10" Type="http://schemas.openxmlformats.org/officeDocument/2006/relationships/image" Target="../media/image4.png"/><Relationship Id="rId4" Type="http://schemas.microsoft.com/office/2007/relationships/hdphoto" Target="../media/hdphoto1.wdp"/><Relationship Id="rId9" Type="http://schemas.openxmlformats.org/officeDocument/2006/relationships/hyperlink" Target="https://www.facebook.com/camarademadrid" TargetMode="Externa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4016" y="2178348"/>
            <a:ext cx="2772519" cy="432048"/>
          </a:xfrm>
        </p:spPr>
        <p:txBody>
          <a:bodyPr>
            <a:noAutofit/>
          </a:bodyPr>
          <a:lstStyle/>
          <a:p>
            <a:pPr algn="l"/>
            <a:r>
              <a:rPr lang="es-ES" sz="1400" b="1" dirty="0">
                <a:solidFill>
                  <a:srgbClr val="EF33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OBJETIVOS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0" y="666340"/>
            <a:ext cx="7561263" cy="1440000"/>
          </a:xfrm>
          <a:prstGeom prst="rect">
            <a:avLst/>
          </a:prstGeom>
          <a:solidFill>
            <a:srgbClr val="EF33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0" y="906011"/>
            <a:ext cx="57612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Curso de Experto</a:t>
            </a:r>
          </a:p>
          <a:p>
            <a:pPr algn="r"/>
            <a:r>
              <a:rPr lang="es-E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 Gestión de almacén</a:t>
            </a: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108223" y="3114452"/>
            <a:ext cx="2728123" cy="338865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52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305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58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6112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64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916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69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222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400" b="1" dirty="0">
                <a:solidFill>
                  <a:srgbClr val="EF33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DIRIGIDO A</a:t>
            </a: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123901" y="4482604"/>
            <a:ext cx="3366595" cy="40508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52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305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58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6112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64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916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69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222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dirty="0">
              <a:solidFill>
                <a:srgbClr val="CD003D"/>
              </a:solidFill>
              <a:latin typeface="+mj-lt"/>
            </a:endParaRPr>
          </a:p>
        </p:txBody>
      </p:sp>
      <p:sp>
        <p:nvSpPr>
          <p:cNvPr id="10" name="2 Subtítulo"/>
          <p:cNvSpPr txBox="1">
            <a:spLocks/>
          </p:cNvSpPr>
          <p:nvPr/>
        </p:nvSpPr>
        <p:spPr>
          <a:xfrm>
            <a:off x="108223" y="5446584"/>
            <a:ext cx="3509212" cy="33216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52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305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58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6112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64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916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69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222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400" b="1" dirty="0">
                <a:solidFill>
                  <a:srgbClr val="EF33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CONVOCATORIAS Y HORARIOS</a:t>
            </a: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3852639" y="8219769"/>
            <a:ext cx="3601832" cy="43929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52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305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58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6112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64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916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69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222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400" b="1" dirty="0">
                <a:solidFill>
                  <a:srgbClr val="CD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INFORMACIÓN E INSCRIPCIONES</a:t>
            </a:r>
          </a:p>
        </p:txBody>
      </p:sp>
      <p:sp>
        <p:nvSpPr>
          <p:cNvPr id="12" name="2 Subtítulo"/>
          <p:cNvSpPr txBox="1">
            <a:spLocks/>
          </p:cNvSpPr>
          <p:nvPr/>
        </p:nvSpPr>
        <p:spPr>
          <a:xfrm>
            <a:off x="181712" y="6462824"/>
            <a:ext cx="3449832" cy="111612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52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305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58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6112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64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916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69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222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s-ES" sz="1400" b="1" dirty="0">
                <a:solidFill>
                  <a:srgbClr val="EF33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PRECIO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Formación gratuita para beneficiarios Programa PICE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s-ES" sz="1100" dirty="0">
              <a:solidFill>
                <a:srgbClr val="CD003D"/>
              </a:solidFill>
            </a:endParaRPr>
          </a:p>
          <a:p>
            <a:pPr algn="l"/>
            <a:endParaRPr lang="es-ES" sz="1600" b="1" dirty="0">
              <a:solidFill>
                <a:srgbClr val="CD003D"/>
              </a:solidFill>
              <a:latin typeface="+mj-lt"/>
            </a:endParaRPr>
          </a:p>
          <a:p>
            <a:pPr algn="l"/>
            <a:endParaRPr lang="es-ES" sz="1600" b="1" dirty="0">
              <a:solidFill>
                <a:srgbClr val="CD003D"/>
              </a:solidFill>
              <a:latin typeface="+mj-lt"/>
            </a:endParaRPr>
          </a:p>
        </p:txBody>
      </p:sp>
      <p:sp>
        <p:nvSpPr>
          <p:cNvPr id="13" name="2 Subtítulo"/>
          <p:cNvSpPr txBox="1">
            <a:spLocks/>
          </p:cNvSpPr>
          <p:nvPr/>
        </p:nvSpPr>
        <p:spPr>
          <a:xfrm>
            <a:off x="3783830" y="2178348"/>
            <a:ext cx="3420591" cy="432048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52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305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58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6112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64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916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69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222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400" b="1" dirty="0">
                <a:solidFill>
                  <a:srgbClr val="EF33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PROGRAMA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0" y="9082484"/>
            <a:ext cx="7561263" cy="109804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r>
              <a:rPr lang="es-E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Centro de Formación de la Cámara Oficial de </a:t>
            </a:r>
          </a:p>
          <a:p>
            <a:pPr marL="180975"/>
            <a:r>
              <a:rPr lang="es-E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Comercio, Industria y Servicios de Madrid</a:t>
            </a:r>
          </a:p>
          <a:p>
            <a:pPr marL="180975"/>
            <a:r>
              <a:rPr lang="es-E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Calle Pedro Salinas, 11 -28043 Madrid</a:t>
            </a:r>
          </a:p>
          <a:p>
            <a:pPr marL="180975"/>
            <a:r>
              <a:rPr lang="es-E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camara@camaramadrid.es</a:t>
            </a:r>
          </a:p>
        </p:txBody>
      </p:sp>
      <p:pic>
        <p:nvPicPr>
          <p:cNvPr id="16" name="0 Imagen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bright="96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061" y="9451156"/>
            <a:ext cx="445770" cy="445770"/>
          </a:xfrm>
          <a:prstGeom prst="rect">
            <a:avLst/>
          </a:prstGeom>
        </p:spPr>
      </p:pic>
      <p:sp>
        <p:nvSpPr>
          <p:cNvPr id="17" name="16 Rectángulo"/>
          <p:cNvSpPr/>
          <p:nvPr/>
        </p:nvSpPr>
        <p:spPr>
          <a:xfrm>
            <a:off x="5642783" y="9288556"/>
            <a:ext cx="16662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Contáctanos</a:t>
            </a:r>
            <a:endParaRPr lang="es-E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91 538 38 38 </a:t>
            </a:r>
            <a:endParaRPr lang="es-E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91 538 35 00</a:t>
            </a:r>
            <a:endParaRPr lang="es-E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6990965" y="9082484"/>
            <a:ext cx="571884" cy="1354480"/>
          </a:xfrm>
          <a:prstGeom prst="rect">
            <a:avLst/>
          </a:prstGeom>
          <a:solidFill>
            <a:srgbClr val="EF33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9" name="18 Imagen" descr="C:\Users\int7\Desktop\Imagen1.png">
            <a:hlinkClick r:id="rId5"/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2" t="8533" r="8504" b="7502"/>
          <a:stretch/>
        </p:blipFill>
        <p:spPr bwMode="auto">
          <a:xfrm>
            <a:off x="7020991" y="9175164"/>
            <a:ext cx="268605" cy="2667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19 Imagen" descr="C:\Users\int7\Desktop\Linkedin.png">
            <a:hlinkClick r:id="rId7"/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991" y="9521860"/>
            <a:ext cx="265430" cy="27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20 Imagen" descr="C:\Users\int7\Desktop\Facebook.png">
            <a:hlinkClick r:id="rId9"/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991" y="9879173"/>
            <a:ext cx="257175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23 CuadroTexto"/>
          <p:cNvSpPr txBox="1"/>
          <p:nvPr/>
        </p:nvSpPr>
        <p:spPr>
          <a:xfrm>
            <a:off x="175310" y="3474492"/>
            <a:ext cx="3605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es-ES"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Jóvenes entre </a:t>
            </a: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 y hasta 29 años beneficiarios del Sistema Nacional de Garantía Juvenil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183809" y="2466380"/>
            <a:ext cx="35968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CD003D"/>
              </a:buClr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Aprender a gestionar almacenes y stocks en una empresa, desde la recepción de las mercancías hasta su salida del almacén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211067" y="5851917"/>
            <a:ext cx="3515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20/05/2022 al 28/07/2022</a:t>
            </a:r>
            <a:endParaRPr lang="es-E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ONLINE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3863476" y="8490952"/>
            <a:ext cx="34610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Formación para  el Empleo</a:t>
            </a:r>
          </a:p>
          <a:p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picemadrid@camaramadrid.es</a:t>
            </a:r>
          </a:p>
          <a:p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91 538 38 38 - 91 538 35 00 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3852639" y="2466380"/>
            <a:ext cx="3529108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EF3340"/>
              </a:buClr>
              <a:buFont typeface="Wingdings" panose="05000000000000000000" pitchFamily="2" charset="2"/>
              <a:buChar char="q"/>
            </a:pPr>
            <a:r>
              <a:rPr lang="es-ES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CONTENIDOS TRONCALES</a:t>
            </a:r>
          </a:p>
          <a:p>
            <a:pPr marL="360000" indent="-171450">
              <a:buClr>
                <a:srgbClr val="EF3340"/>
              </a:buClr>
              <a:buFont typeface="Wingdings" panose="05000000000000000000" pitchFamily="2" charset="2"/>
              <a:buChar char="§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Excel</a:t>
            </a:r>
          </a:p>
          <a:p>
            <a:pPr marL="540000" indent="-171450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_tradnl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Funciones, bases de datos, formularios, vistas y estructuras de control</a:t>
            </a:r>
          </a:p>
          <a:p>
            <a:pPr marL="540000" indent="-171450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_tradnl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Análisis de datos, </a:t>
            </a:r>
            <a:r>
              <a:rPr lang="es-ES_tradnl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solver</a:t>
            </a:r>
            <a:r>
              <a:rPr lang="es-ES_tradnl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macros, rangos e inserción de objetos</a:t>
            </a:r>
            <a:endParaRPr lang="es-E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0000" indent="-171450">
              <a:buClr>
                <a:srgbClr val="EF3340"/>
              </a:buClr>
              <a:buFont typeface="Wingdings" panose="05000000000000000000" pitchFamily="2" charset="2"/>
              <a:buChar char="§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Gestión de compras informatizada</a:t>
            </a:r>
          </a:p>
          <a:p>
            <a:pPr marL="540000" indent="-171450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Gestión informatizada</a:t>
            </a:r>
          </a:p>
          <a:p>
            <a:pPr marL="540000" indent="-171450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Ficheros maestros</a:t>
            </a:r>
          </a:p>
          <a:p>
            <a:pPr marL="540000" indent="-171450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Gestión de compras</a:t>
            </a:r>
          </a:p>
          <a:p>
            <a:pPr marL="540000" indent="-171450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Previsión y planificación</a:t>
            </a:r>
          </a:p>
          <a:p>
            <a:pPr>
              <a:buClr>
                <a:srgbClr val="C00000"/>
              </a:buClr>
            </a:pPr>
            <a:endParaRPr lang="es-E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Clr>
                <a:srgbClr val="EF3340"/>
              </a:buClr>
              <a:buFont typeface="Wingdings" panose="05000000000000000000" pitchFamily="2" charset="2"/>
              <a:buChar char="q"/>
            </a:pPr>
            <a:r>
              <a:rPr lang="es-ES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CONTENIDOS ESPECÍFICOS</a:t>
            </a:r>
          </a:p>
          <a:p>
            <a:pPr marL="360000" indent="-171450" algn="just">
              <a:buClr>
                <a:srgbClr val="EF3340"/>
              </a:buClr>
              <a:buFont typeface="Wingdings" panose="05000000000000000000" pitchFamily="2" charset="2"/>
              <a:buChar char="§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Gestión y organización del almacén</a:t>
            </a:r>
          </a:p>
          <a:p>
            <a:pPr marL="540000" indent="-171450" algn="just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almacén, zonas comunes</a:t>
            </a:r>
          </a:p>
          <a:p>
            <a:pPr marL="540000" indent="-171450" algn="just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diseño de la distribución de la planta (</a:t>
            </a:r>
            <a:r>
              <a:rPr lang="es-E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Layout</a:t>
            </a: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540000" indent="-171450" algn="just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equipos mecánicos que se utilizan</a:t>
            </a:r>
          </a:p>
          <a:p>
            <a:pPr marL="540000" indent="-171450" algn="just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Últimas técnicas de almacenaje, stocks y envíos</a:t>
            </a:r>
          </a:p>
          <a:p>
            <a:pPr marL="540000" indent="-171450" algn="just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Gestión de Recursos Humanos en el almacén</a:t>
            </a:r>
          </a:p>
          <a:p>
            <a:pPr marL="540000" indent="-171450" algn="just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nuevas tecnologías Prevención de riesgos laborales</a:t>
            </a:r>
          </a:p>
          <a:p>
            <a:pPr marL="360000" indent="-171450" algn="just">
              <a:buClr>
                <a:srgbClr val="EF3340"/>
              </a:buClr>
              <a:buFont typeface="Wingdings" panose="05000000000000000000" pitchFamily="2" charset="2"/>
              <a:buChar char="§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Logística, gestión de stocks y optimización de costes</a:t>
            </a:r>
          </a:p>
          <a:p>
            <a:pPr marL="540000" indent="-171450" algn="just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Diseño del stock</a:t>
            </a:r>
          </a:p>
          <a:p>
            <a:pPr marL="540000" indent="-171450" algn="just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Stock, incidencia en los beneficios del comercio</a:t>
            </a:r>
          </a:p>
          <a:p>
            <a:pPr marL="540000" indent="-171450" algn="just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Márgenes, beneficio y stock</a:t>
            </a:r>
          </a:p>
          <a:p>
            <a:pPr marL="540000" indent="-171450" algn="just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Optimización de la gestión del stock</a:t>
            </a:r>
          </a:p>
          <a:p>
            <a:pPr marL="540000" indent="-171450" algn="just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Stock y tecnología</a:t>
            </a:r>
          </a:p>
          <a:p>
            <a:pPr marL="540000" indent="-171450" algn="just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Conceptos básicos de logística y de costes</a:t>
            </a:r>
          </a:p>
          <a:p>
            <a:pPr marL="540000" indent="-171450" algn="just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Optimización de la relación servicio/</a:t>
            </a:r>
            <a:r>
              <a:rPr lang="es-E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</a:t>
            </a:r>
            <a:endParaRPr lang="es-E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0000" indent="-171450" algn="just">
              <a:buClr>
                <a:srgbClr val="EF3340"/>
              </a:buClr>
              <a:buFont typeface="Wingdings" panose="05000000000000000000" pitchFamily="2" charset="2"/>
              <a:buChar char="§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Conducción de carretillas elevadoras</a:t>
            </a:r>
          </a:p>
          <a:p>
            <a:pPr marL="540000" indent="-171450" algn="just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oficio del operador de carretillas</a:t>
            </a:r>
          </a:p>
          <a:p>
            <a:pPr marL="540000" indent="-171450" algn="just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carretilla elevadora</a:t>
            </a:r>
          </a:p>
          <a:p>
            <a:pPr marL="540000" indent="-171450" algn="just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Mecánica y mantenimiento de la carretilla</a:t>
            </a:r>
          </a:p>
          <a:p>
            <a:pPr marL="540000" indent="-171450" algn="just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Manejo de carretillas elevadoras</a:t>
            </a:r>
          </a:p>
          <a:p>
            <a:pPr marL="540000" indent="-171450" algn="just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Simbología</a:t>
            </a:r>
          </a:p>
          <a:p>
            <a:pPr marL="540000" indent="-171450" algn="just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Seguridad en la conducción de carretillas</a:t>
            </a:r>
          </a:p>
          <a:p>
            <a:pPr marL="540000" indent="-171450" algn="just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Ergonomía en la conducción de carretillas</a:t>
            </a:r>
          </a:p>
          <a:p>
            <a:pPr marL="540000" indent="-171450" algn="just">
              <a:buClr>
                <a:srgbClr val="EF3340"/>
              </a:buClr>
              <a:buFont typeface="Arial" panose="020B0604020202020204" pitchFamily="34" charset="0"/>
              <a:buChar char="•"/>
            </a:pP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Normativa aplicable</a:t>
            </a:r>
          </a:p>
          <a:p>
            <a:pPr marL="540000" indent="-171450" algn="just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ES" sz="1100" dirty="0"/>
          </a:p>
        </p:txBody>
      </p:sp>
      <p:sp>
        <p:nvSpPr>
          <p:cNvPr id="14" name="13 Rectángulo"/>
          <p:cNvSpPr/>
          <p:nvPr/>
        </p:nvSpPr>
        <p:spPr>
          <a:xfrm>
            <a:off x="0" y="10180528"/>
            <a:ext cx="7561263" cy="512872"/>
          </a:xfrm>
          <a:prstGeom prst="rect">
            <a:avLst/>
          </a:prstGeom>
          <a:solidFill>
            <a:srgbClr val="EF33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www.camaramadrid.es</a:t>
            </a:r>
          </a:p>
        </p:txBody>
      </p:sp>
      <p:pic>
        <p:nvPicPr>
          <p:cNvPr id="22" name="21 Imagen" descr="C:\Users\int7\Desktop\Twitter.png">
            <a:hlinkClick r:id="rId11"/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991" y="10242824"/>
            <a:ext cx="25654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Picture 3" descr="C:\Users\int7\Desktop\aasas.pn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11" t="35225" r="11533" b="7877"/>
          <a:stretch/>
        </p:blipFill>
        <p:spPr bwMode="auto">
          <a:xfrm>
            <a:off x="908617" y="7298805"/>
            <a:ext cx="2098842" cy="165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58" y="3897335"/>
            <a:ext cx="1869315" cy="1384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/>
          <p:cNvPicPr preferRelativeResize="0">
            <a:picLocks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61263" y="665788"/>
            <a:ext cx="180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Imagen 4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507" y="105162"/>
            <a:ext cx="1407240" cy="523919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191"/>
            <a:ext cx="2092586" cy="779076"/>
          </a:xfrm>
          <a:prstGeom prst="rect">
            <a:avLst/>
          </a:prstGeom>
        </p:spPr>
      </p:pic>
      <p:pic>
        <p:nvPicPr>
          <p:cNvPr id="36" name="Imagen 35"/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50"/>
            <a:ext cx="5848350" cy="628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09959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306</Words>
  <Application>Microsoft Office PowerPoint</Application>
  <PresentationFormat>Personalizado</PresentationFormat>
  <Paragraphs>61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Tema de Office</vt:lpstr>
      <vt:lpstr>Presentación de PowerPoint</vt:lpstr>
    </vt:vector>
  </TitlesOfParts>
  <Company>Cocim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Desarrollo Empresarial-Sectorial-María Encinas</dc:creator>
  <cp:lastModifiedBy>Paz Ocaña</cp:lastModifiedBy>
  <cp:revision>125</cp:revision>
  <cp:lastPrinted>2018-01-29T13:10:40Z</cp:lastPrinted>
  <dcterms:created xsi:type="dcterms:W3CDTF">2017-02-27T10:41:03Z</dcterms:created>
  <dcterms:modified xsi:type="dcterms:W3CDTF">2022-05-12T07:57:09Z</dcterms:modified>
</cp:coreProperties>
</file>